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175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66DAA-AB5E-473F-87A3-14291A935F1D}" type="datetimeFigureOut">
              <a:rPr lang="lt-LT" smtClean="0"/>
              <a:t>2024-02-05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98F45-F48D-4837-90D7-A92F443A989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10086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Antraštės vietos rezervavimo ženklas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lt-LT" smtClean="0"/>
              <a:t>2023-01-31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B3-C74C-4F39-95B3-A2B369FDC4D6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4866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0C9C-420D-4CC5-A213-8E05660E0DCC}" type="datetimeFigureOut">
              <a:rPr lang="lt-LT" smtClean="0"/>
              <a:t>2024-02-05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8B78-C529-4C75-B2F6-41CD480CE4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3672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0C9C-420D-4CC5-A213-8E05660E0DCC}" type="datetimeFigureOut">
              <a:rPr lang="lt-LT" smtClean="0"/>
              <a:t>2024-02-05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8B78-C529-4C75-B2F6-41CD480CE4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3297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0C9C-420D-4CC5-A213-8E05660E0DCC}" type="datetimeFigureOut">
              <a:rPr lang="lt-LT" smtClean="0"/>
              <a:t>2024-02-05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8B78-C529-4C75-B2F6-41CD480CE4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8791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0C9C-420D-4CC5-A213-8E05660E0DCC}" type="datetimeFigureOut">
              <a:rPr lang="lt-LT" smtClean="0"/>
              <a:t>2024-02-05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8B78-C529-4C75-B2F6-41CD480CE4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47037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0C9C-420D-4CC5-A213-8E05660E0DCC}" type="datetimeFigureOut">
              <a:rPr lang="lt-LT" smtClean="0"/>
              <a:t>2024-02-05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8B78-C529-4C75-B2F6-41CD480CE4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7208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0C9C-420D-4CC5-A213-8E05660E0DCC}" type="datetimeFigureOut">
              <a:rPr lang="lt-LT" smtClean="0"/>
              <a:t>2024-02-05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8B78-C529-4C75-B2F6-41CD480CE4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9354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0C9C-420D-4CC5-A213-8E05660E0DCC}" type="datetimeFigureOut">
              <a:rPr lang="lt-LT" smtClean="0"/>
              <a:t>2024-02-05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8B78-C529-4C75-B2F6-41CD480CE4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405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0C9C-420D-4CC5-A213-8E05660E0DCC}" type="datetimeFigureOut">
              <a:rPr lang="lt-LT" smtClean="0"/>
              <a:t>2024-02-05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8B78-C529-4C75-B2F6-41CD480CE4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6571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0C9C-420D-4CC5-A213-8E05660E0DCC}" type="datetimeFigureOut">
              <a:rPr lang="lt-LT" smtClean="0"/>
              <a:t>2024-02-05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8B78-C529-4C75-B2F6-41CD480CE4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1399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0C9C-420D-4CC5-A213-8E05660E0DCC}" type="datetimeFigureOut">
              <a:rPr lang="lt-LT" smtClean="0"/>
              <a:t>2024-02-05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8B78-C529-4C75-B2F6-41CD480CE4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00681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0C9C-420D-4CC5-A213-8E05660E0DCC}" type="datetimeFigureOut">
              <a:rPr lang="lt-LT" smtClean="0"/>
              <a:t>2024-02-05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8B78-C529-4C75-B2F6-41CD480CE4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1687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40C9C-420D-4CC5-A213-8E05660E0DCC}" type="datetimeFigureOut">
              <a:rPr lang="lt-LT" smtClean="0"/>
              <a:t>2024-02-05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A8B78-C529-4C75-B2F6-41CD480CE4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2181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776366" y="117703"/>
            <a:ext cx="7543800" cy="943105"/>
          </a:xfrm>
        </p:spPr>
        <p:txBody>
          <a:bodyPr>
            <a:noAutofit/>
          </a:bodyPr>
          <a:lstStyle/>
          <a:p>
            <a:pPr algn="ctr"/>
            <a:r>
              <a:rPr lang="lt-LT" sz="2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Dėl </a:t>
            </a:r>
            <a:r>
              <a:rPr lang="lt-LT" sz="25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en-US" sz="2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gyventojų pajamų mokes</a:t>
            </a:r>
            <a:r>
              <a:rPr lang="lt-LT" sz="2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čio paramos </a:t>
            </a:r>
            <a:r>
              <a:rPr lang="lt-LT" sz="25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vykdymo ir lėšų panaudojimo</a:t>
            </a:r>
            <a:endParaRPr lang="lt-LT" sz="25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32365" y="1002166"/>
            <a:ext cx="8776138" cy="5412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400" dirty="0" smtClean="0"/>
              <a:t>   </a:t>
            </a:r>
            <a:r>
              <a:rPr lang="lt-LT" sz="2400" b="1" u="sng" dirty="0" smtClean="0">
                <a:solidFill>
                  <a:schemeClr val="accent1">
                    <a:lumMod val="50000"/>
                  </a:schemeClr>
                </a:solidFill>
              </a:rPr>
              <a:t>Gauta:</a:t>
            </a:r>
          </a:p>
          <a:p>
            <a:r>
              <a:rPr lang="lt-LT" sz="2100" dirty="0" smtClean="0">
                <a:solidFill>
                  <a:schemeClr val="tx1"/>
                </a:solidFill>
              </a:rPr>
              <a:t>2017 m. – 1724,42 Eur; 2018 m. – 751,18 Eur; 2019 m. </a:t>
            </a:r>
            <a:r>
              <a:rPr lang="lt-LT" sz="2100" dirty="0">
                <a:solidFill>
                  <a:schemeClr val="tx1"/>
                </a:solidFill>
              </a:rPr>
              <a:t>– </a:t>
            </a:r>
            <a:r>
              <a:rPr lang="lt-LT" sz="2100" dirty="0" smtClean="0">
                <a:solidFill>
                  <a:schemeClr val="tx1"/>
                </a:solidFill>
              </a:rPr>
              <a:t>1153,76 Eur; </a:t>
            </a:r>
          </a:p>
          <a:p>
            <a:r>
              <a:rPr lang="lt-LT" sz="2100" dirty="0" smtClean="0">
                <a:solidFill>
                  <a:schemeClr val="tx1"/>
                </a:solidFill>
              </a:rPr>
              <a:t>2020 m. – 1283,39 Eur; 2021 m. </a:t>
            </a:r>
            <a:r>
              <a:rPr lang="lt-LT" sz="2100" dirty="0">
                <a:solidFill>
                  <a:schemeClr val="tx1"/>
                </a:solidFill>
              </a:rPr>
              <a:t>– </a:t>
            </a:r>
            <a:r>
              <a:rPr lang="lt-LT" sz="2100" dirty="0" smtClean="0">
                <a:solidFill>
                  <a:schemeClr val="tx1"/>
                </a:solidFill>
              </a:rPr>
              <a:t>1283,39 Eur ; 2022 m</a:t>
            </a:r>
            <a:r>
              <a:rPr lang="lt-LT" sz="2100" dirty="0">
                <a:solidFill>
                  <a:schemeClr val="tx1"/>
                </a:solidFill>
              </a:rPr>
              <a:t>. – </a:t>
            </a:r>
            <a:r>
              <a:rPr lang="lt-LT" sz="2100" dirty="0" smtClean="0">
                <a:solidFill>
                  <a:schemeClr val="tx1"/>
                </a:solidFill>
              </a:rPr>
              <a:t>1015,12 Eur;</a:t>
            </a:r>
          </a:p>
          <a:p>
            <a:r>
              <a:rPr lang="lt-LT" sz="2100" dirty="0" smtClean="0">
                <a:solidFill>
                  <a:schemeClr val="tx1"/>
                </a:solidFill>
              </a:rPr>
              <a:t>2023 m. – </a:t>
            </a:r>
            <a:r>
              <a:rPr lang="lt-LT" sz="2100" dirty="0" smtClean="0">
                <a:solidFill>
                  <a:srgbClr val="FF0000"/>
                </a:solidFill>
              </a:rPr>
              <a:t>1040,47</a:t>
            </a:r>
            <a:r>
              <a:rPr lang="lt-LT" sz="2100" dirty="0" smtClean="0">
                <a:solidFill>
                  <a:schemeClr val="tx1"/>
                </a:solidFill>
              </a:rPr>
              <a:t> Eur</a:t>
            </a:r>
          </a:p>
          <a:p>
            <a:pPr marL="0" indent="0">
              <a:buNone/>
            </a:pPr>
            <a:r>
              <a:rPr lang="lt-LT" sz="2100" dirty="0" smtClean="0"/>
              <a:t>  </a:t>
            </a:r>
            <a:r>
              <a:rPr lang="lt-LT" sz="2100" b="1" u="sng" dirty="0" smtClean="0">
                <a:solidFill>
                  <a:schemeClr val="accent1">
                    <a:lumMod val="50000"/>
                  </a:schemeClr>
                </a:solidFill>
              </a:rPr>
              <a:t>Panaudota</a:t>
            </a:r>
            <a:r>
              <a:rPr lang="lt-LT" sz="2100" u="sng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r>
              <a:rPr lang="lt-LT" sz="2100" dirty="0" smtClean="0">
                <a:solidFill>
                  <a:schemeClr val="tx1"/>
                </a:solidFill>
              </a:rPr>
              <a:t>2018 m. – elektroniniam pianinui (klavinovai) – 1650 Eur;</a:t>
            </a:r>
          </a:p>
          <a:p>
            <a:r>
              <a:rPr lang="lt-LT" sz="2100" dirty="0" smtClean="0">
                <a:solidFill>
                  <a:schemeClr val="tx1"/>
                </a:solidFill>
              </a:rPr>
              <a:t>2019 m. – Sveikatos (Kneipo) takui – 1838 Eur,  vaikų draudimui – 265,96 Eur;</a:t>
            </a:r>
          </a:p>
          <a:p>
            <a:r>
              <a:rPr lang="lt-LT" sz="2100" dirty="0" smtClean="0">
                <a:solidFill>
                  <a:schemeClr val="tx1"/>
                </a:solidFill>
              </a:rPr>
              <a:t>2020 m. – vaikų žaidimo aikštelės įrenginiams – 1331 Eur;</a:t>
            </a:r>
          </a:p>
          <a:p>
            <a:r>
              <a:rPr lang="lt-LT" sz="2100" dirty="0" smtClean="0">
                <a:solidFill>
                  <a:schemeClr val="tx1"/>
                </a:solidFill>
              </a:rPr>
              <a:t>2021, 2022 m. – taupėme kupolo statybai 2022 m. (3955 Eur), </a:t>
            </a:r>
            <a:r>
              <a:rPr lang="en-US" sz="2100" i="1" dirty="0" smtClean="0"/>
              <a:t>bet</a:t>
            </a:r>
            <a:r>
              <a:rPr lang="en-US" sz="2100" dirty="0" smtClean="0"/>
              <a:t> </a:t>
            </a:r>
            <a:r>
              <a:rPr lang="lt-LT" sz="2100" i="1" dirty="0" smtClean="0"/>
              <a:t>smarkiai </a:t>
            </a:r>
            <a:r>
              <a:rPr lang="lt-LT" sz="2100" i="1" dirty="0" smtClean="0">
                <a:solidFill>
                  <a:schemeClr val="tx1"/>
                </a:solidFill>
              </a:rPr>
              <a:t>pabrangus </a:t>
            </a:r>
            <a:r>
              <a:rPr lang="lt-LT" sz="2100" i="1" dirty="0" smtClean="0">
                <a:solidFill>
                  <a:schemeClr val="tx1"/>
                </a:solidFill>
              </a:rPr>
              <a:t>medžiagoms ir </a:t>
            </a:r>
            <a:r>
              <a:rPr lang="en-US" sz="2100" i="1" dirty="0" smtClean="0">
                <a:solidFill>
                  <a:schemeClr val="tx1"/>
                </a:solidFill>
              </a:rPr>
              <a:t>statybos paslaugoms</a:t>
            </a:r>
            <a:r>
              <a:rPr lang="lt-LT" sz="2100" i="1" dirty="0"/>
              <a:t> – neįsigyta</a:t>
            </a:r>
            <a:r>
              <a:rPr lang="lt-LT" sz="2100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lt-LT" sz="2100" dirty="0" smtClean="0">
                <a:solidFill>
                  <a:schemeClr val="tx1"/>
                </a:solidFill>
              </a:rPr>
              <a:t>2023 m. panaudota žaidimų aikštelei </a:t>
            </a:r>
            <a:r>
              <a:rPr lang="lt-LT" sz="2100" dirty="0"/>
              <a:t> – 2915 </a:t>
            </a:r>
            <a:r>
              <a:rPr lang="lt-LT" sz="2100" dirty="0" smtClean="0">
                <a:solidFill>
                  <a:schemeClr val="tx1"/>
                </a:solidFill>
              </a:rPr>
              <a:t>Eur.</a:t>
            </a:r>
          </a:p>
          <a:p>
            <a:pPr marL="0" indent="0">
              <a:buNone/>
            </a:pPr>
            <a:r>
              <a:rPr lang="lt-LT" sz="2100" dirty="0" smtClean="0"/>
              <a:t>   </a:t>
            </a:r>
            <a:r>
              <a:rPr lang="lt-LT" sz="2400" b="1" u="sng" dirty="0" smtClean="0">
                <a:solidFill>
                  <a:schemeClr val="accent1">
                    <a:lumMod val="50000"/>
                  </a:schemeClr>
                </a:solidFill>
              </a:rPr>
              <a:t>Liko</a:t>
            </a:r>
            <a:r>
              <a:rPr lang="lt-LT" sz="2400" u="sng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lt-LT" sz="2400" b="1" u="sng" dirty="0" smtClean="0">
                <a:solidFill>
                  <a:srgbClr val="FF0000"/>
                </a:solidFill>
              </a:rPr>
              <a:t>2014,37</a:t>
            </a:r>
            <a:r>
              <a:rPr lang="lt-LT" sz="2400" u="sng" dirty="0" smtClean="0">
                <a:solidFill>
                  <a:schemeClr val="tx1"/>
                </a:solidFill>
              </a:rPr>
              <a:t> </a:t>
            </a:r>
            <a:r>
              <a:rPr lang="lt-LT" sz="2400" b="1" u="sng" dirty="0" smtClean="0">
                <a:solidFill>
                  <a:schemeClr val="accent1">
                    <a:lumMod val="50000"/>
                  </a:schemeClr>
                </a:solidFill>
              </a:rPr>
              <a:t>Eur. </a:t>
            </a:r>
            <a:r>
              <a:rPr lang="lt-LT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t-LT" sz="2400" b="1" u="sng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24B94-06D0-49AB-A947-D73560B9AA69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9828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„Office“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„Office“ 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„Office“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155</Words>
  <Application>Microsoft Office PowerPoint</Application>
  <PresentationFormat>Demonstracija ekrane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„Office“ tema</vt:lpstr>
      <vt:lpstr>Dėl 1,2% gyventojų pajamų mokesčio paramos vykdymo ir lėšų panaudojimo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Dėl 1,2% gyventojų pajamų mokesčio paramos vykdymo ir lėšų panaudojimo</dc:title>
  <dc:creator>„Windows“ vartotojas</dc:creator>
  <cp:lastModifiedBy>„Windows“ vartotojas</cp:lastModifiedBy>
  <cp:revision>3</cp:revision>
  <dcterms:created xsi:type="dcterms:W3CDTF">2024-02-05T14:21:32Z</dcterms:created>
  <dcterms:modified xsi:type="dcterms:W3CDTF">2024-02-05T14:39:47Z</dcterms:modified>
</cp:coreProperties>
</file>